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7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8.xml"/>
  <Override ContentType="application/vnd.openxmlformats-officedocument.theme+xml" PartName="/ppt/theme/theme9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  <p:sldMasterId id="2147483660" r:id="rId4"/>
    <p:sldMasterId id="2147483661" r:id="rId5"/>
    <p:sldMasterId id="2147483662" r:id="rId6"/>
    <p:sldMasterId id="2147483663" r:id="rId7"/>
    <p:sldMasterId id="2147483664" r:id="rId8"/>
    <p:sldMasterId id="2147483665" r:id="rId9"/>
    <p:sldMasterId id="2147483666" r:id="rId10"/>
  </p:sldMasterIdLst>
  <p:notesMasterIdLst>
    <p:notesMasterId r:id="rId11"/>
  </p:notes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8" r:id="rId34"/>
    <p:sldId id="279" r:id="rId3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9.xml"/><Relationship Id="rId22" Type="http://schemas.openxmlformats.org/officeDocument/2006/relationships/slide" Target="slides/slide11.xml"/><Relationship Id="rId21" Type="http://schemas.openxmlformats.org/officeDocument/2006/relationships/slide" Target="slides/slide10.xml"/><Relationship Id="rId24" Type="http://schemas.openxmlformats.org/officeDocument/2006/relationships/slide" Target="slides/slide13.xml"/><Relationship Id="rId23" Type="http://schemas.openxmlformats.org/officeDocument/2006/relationships/slide" Target="slides/slide12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Master" Target="slideMasters/slideMaster7.xml"/><Relationship Id="rId26" Type="http://schemas.openxmlformats.org/officeDocument/2006/relationships/slide" Target="slides/slide15.xml"/><Relationship Id="rId25" Type="http://schemas.openxmlformats.org/officeDocument/2006/relationships/slide" Target="slides/slide14.xml"/><Relationship Id="rId28" Type="http://schemas.openxmlformats.org/officeDocument/2006/relationships/slide" Target="slides/slide17.xml"/><Relationship Id="rId27" Type="http://schemas.openxmlformats.org/officeDocument/2006/relationships/slide" Target="slides/slide16.xml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29" Type="http://schemas.openxmlformats.org/officeDocument/2006/relationships/slide" Target="slides/slide18.xml"/><Relationship Id="rId7" Type="http://schemas.openxmlformats.org/officeDocument/2006/relationships/slideMaster" Target="slideMasters/slideMaster5.xml"/><Relationship Id="rId8" Type="http://schemas.openxmlformats.org/officeDocument/2006/relationships/slideMaster" Target="slideMasters/slideMaster6.xml"/><Relationship Id="rId31" Type="http://schemas.openxmlformats.org/officeDocument/2006/relationships/slide" Target="slides/slide20.xml"/><Relationship Id="rId30" Type="http://schemas.openxmlformats.org/officeDocument/2006/relationships/slide" Target="slides/slide19.xml"/><Relationship Id="rId11" Type="http://schemas.openxmlformats.org/officeDocument/2006/relationships/notesMaster" Target="notesMasters/notesMaster1.xml"/><Relationship Id="rId33" Type="http://schemas.openxmlformats.org/officeDocument/2006/relationships/slide" Target="slides/slide22.xml"/><Relationship Id="rId10" Type="http://schemas.openxmlformats.org/officeDocument/2006/relationships/slideMaster" Target="slideMasters/slideMaster8.xml"/><Relationship Id="rId32" Type="http://schemas.openxmlformats.org/officeDocument/2006/relationships/slide" Target="slides/slide21.xml"/><Relationship Id="rId13" Type="http://schemas.openxmlformats.org/officeDocument/2006/relationships/slide" Target="slides/slide2.xml"/><Relationship Id="rId35" Type="http://schemas.openxmlformats.org/officeDocument/2006/relationships/slide" Target="slides/slide24.xml"/><Relationship Id="rId12" Type="http://schemas.openxmlformats.org/officeDocument/2006/relationships/slide" Target="slides/slide1.xml"/><Relationship Id="rId34" Type="http://schemas.openxmlformats.org/officeDocument/2006/relationships/slide" Target="slides/slide23.xml"/><Relationship Id="rId15" Type="http://schemas.openxmlformats.org/officeDocument/2006/relationships/slide" Target="slides/slide4.xml"/><Relationship Id="rId14" Type="http://schemas.openxmlformats.org/officeDocument/2006/relationships/slide" Target="slides/slide3.xml"/><Relationship Id="rId17" Type="http://schemas.openxmlformats.org/officeDocument/2006/relationships/slide" Target="slides/slide6.xml"/><Relationship Id="rId16" Type="http://schemas.openxmlformats.org/officeDocument/2006/relationships/slide" Target="slides/slide5.xml"/><Relationship Id="rId19" Type="http://schemas.openxmlformats.org/officeDocument/2006/relationships/slide" Target="slides/slide8.xml"/><Relationship Id="rId18" Type="http://schemas.openxmlformats.org/officeDocument/2006/relationships/slide" Target="slides/slide7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1" name="Shape 1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3" name="Shape 2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5" name="Shape 21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1" name="Shape 22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7" name="Shape 22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3" name="Shape 23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9" name="Shape 11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5" name="Shape 12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1" name="Shape 13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Kép képaláírással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Cím és függőleges szöveg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»"/>
              <a:defRPr/>
            </a:lvl5pPr>
            <a:lvl6pPr indent="-101600" lvl="5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Függőleges cím és szöveg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»"/>
              <a:defRPr/>
            </a:lvl5pPr>
            <a:lvl6pPr indent="-101600" lvl="5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Tartalomrész képaláírással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Üre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Csak cím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Címdia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Font typeface="Arial"/>
              <a:buNone/>
              <a:defRPr/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Cím és tartalom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zakaszfejléc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Clr>
                <a:srgbClr val="4D4D4D"/>
              </a:buClr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2 tartalomrész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Összehasonlítás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5.xml"/><Relationship Id="rId4" Type="http://schemas.openxmlformats.org/officeDocument/2006/relationships/theme" Target="../theme/theme6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6.xml"/><Relationship Id="rId4" Type="http://schemas.openxmlformats.org/officeDocument/2006/relationships/theme" Target="../theme/theme7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7.xml"/><Relationship Id="rId4" Type="http://schemas.openxmlformats.org/officeDocument/2006/relationships/theme" Target="../theme/theme5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8.xml"/><Relationship Id="rId4" Type="http://schemas.openxmlformats.org/officeDocument/2006/relationships/theme" Target="../theme/theme8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9.xml"/><Relationship Id="rId4" Type="http://schemas.openxmlformats.org/officeDocument/2006/relationships/theme" Target="../theme/theme4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0.xml"/><Relationship Id="rId4" Type="http://schemas.openxmlformats.org/officeDocument/2006/relationships/theme" Target="../theme/theme2.xml"/></Relationships>
</file>

<file path=ppt/slideMasters/_rels/slideMaster8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1.xml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592887" y="411162"/>
            <a:ext cx="2551112" cy="50752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pic>
        <p:nvPicPr>
          <p:cNvPr id="13" name="Shape 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200" y="5824537"/>
            <a:ext cx="1981200" cy="103346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Shape 26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592887" y="411162"/>
            <a:ext cx="2551112" cy="5075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Shape 2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200" y="5824537"/>
            <a:ext cx="1981200" cy="103346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Shape 28"/>
          <p:cNvSpPr txBox="1"/>
          <p:nvPr/>
        </p:nvSpPr>
        <p:spPr>
          <a:xfrm>
            <a:off x="762000" y="3289300"/>
            <a:ext cx="8382000" cy="76200"/>
          </a:xfrm>
          <a:prstGeom prst="rect">
            <a:avLst/>
          </a:prstGeom>
          <a:solidFill>
            <a:srgbClr val="EDA021"/>
          </a:solidFill>
          <a:ln cap="rnd" cmpd="sng" w="9525">
            <a:solidFill>
              <a:schemeClr val="lt1"/>
            </a:solidFill>
            <a:prstDash val="solid"/>
            <a:miter lim="8000"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Shape 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2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Shape 35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592887" y="411162"/>
            <a:ext cx="2551112" cy="5075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Shape 3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200" y="5824537"/>
            <a:ext cx="1981200" cy="1033462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Shape 37"/>
          <p:cNvSpPr txBox="1"/>
          <p:nvPr/>
        </p:nvSpPr>
        <p:spPr>
          <a:xfrm>
            <a:off x="457200" y="1219200"/>
            <a:ext cx="8686800" cy="76200"/>
          </a:xfrm>
          <a:prstGeom prst="rect">
            <a:avLst/>
          </a:prstGeom>
          <a:solidFill>
            <a:srgbClr val="EDA021"/>
          </a:solidFill>
          <a:ln cap="rnd" cmpd="sng" w="9525">
            <a:solidFill>
              <a:schemeClr val="lt1"/>
            </a:solidFill>
            <a:prstDash val="solid"/>
            <a:miter lim="8000"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Shape 44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592887" y="411162"/>
            <a:ext cx="2551112" cy="5075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Shape 4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200" y="5824537"/>
            <a:ext cx="1981200" cy="1033462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Shape 46"/>
          <p:cNvSpPr txBox="1"/>
          <p:nvPr/>
        </p:nvSpPr>
        <p:spPr>
          <a:xfrm>
            <a:off x="762000" y="4430712"/>
            <a:ext cx="8382000" cy="76200"/>
          </a:xfrm>
          <a:prstGeom prst="rect">
            <a:avLst/>
          </a:prstGeom>
          <a:solidFill>
            <a:srgbClr val="EDA021"/>
          </a:solidFill>
          <a:ln cap="rnd" cmpd="sng" w="9525">
            <a:solidFill>
              <a:schemeClr val="lt1"/>
            </a:solidFill>
            <a:prstDash val="solid"/>
            <a:miter lim="8000"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Shape 4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Shape 53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592887" y="411162"/>
            <a:ext cx="2551112" cy="5075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Shape 5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200" y="5824537"/>
            <a:ext cx="1981200" cy="1033462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/>
          <p:nvPr/>
        </p:nvSpPr>
        <p:spPr>
          <a:xfrm>
            <a:off x="762000" y="1219200"/>
            <a:ext cx="8382000" cy="76200"/>
          </a:xfrm>
          <a:prstGeom prst="rect">
            <a:avLst/>
          </a:prstGeom>
          <a:solidFill>
            <a:srgbClr val="EDA021"/>
          </a:solidFill>
          <a:ln cap="rnd" cmpd="sng" w="9525">
            <a:solidFill>
              <a:schemeClr val="lt1"/>
            </a:solidFill>
            <a:prstDash val="solid"/>
            <a:miter lim="8000"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Shape 5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Shape 63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592887" y="411162"/>
            <a:ext cx="2551112" cy="5075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Shape 6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200" y="5824537"/>
            <a:ext cx="1981200" cy="1033462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Shape 65"/>
          <p:cNvSpPr txBox="1"/>
          <p:nvPr/>
        </p:nvSpPr>
        <p:spPr>
          <a:xfrm>
            <a:off x="762000" y="1219200"/>
            <a:ext cx="8382000" cy="76200"/>
          </a:xfrm>
          <a:prstGeom prst="rect">
            <a:avLst/>
          </a:prstGeom>
          <a:solidFill>
            <a:srgbClr val="EDA021"/>
          </a:solidFill>
          <a:ln cap="rnd" cmpd="sng" w="9525">
            <a:solidFill>
              <a:schemeClr val="lt1"/>
            </a:solidFill>
            <a:prstDash val="solid"/>
            <a:miter lim="8000"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Shape 75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592887" y="411162"/>
            <a:ext cx="2551112" cy="5075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Shape 7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200" y="5824537"/>
            <a:ext cx="1981200" cy="1033462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Shape 77"/>
          <p:cNvSpPr txBox="1"/>
          <p:nvPr/>
        </p:nvSpPr>
        <p:spPr>
          <a:xfrm>
            <a:off x="762000" y="1219200"/>
            <a:ext cx="8382000" cy="76200"/>
          </a:xfrm>
          <a:prstGeom prst="rect">
            <a:avLst/>
          </a:prstGeom>
          <a:solidFill>
            <a:srgbClr val="EDA021"/>
          </a:solidFill>
          <a:ln cap="rnd" cmpd="sng" w="9525">
            <a:solidFill>
              <a:schemeClr val="lt1"/>
            </a:solidFill>
            <a:prstDash val="solid"/>
            <a:miter lim="8000"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Shape 84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592887" y="411162"/>
            <a:ext cx="2551112" cy="5075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Shape 8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200" y="5824537"/>
            <a:ext cx="1981200" cy="1033462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Shape 86"/>
          <p:cNvSpPr txBox="1"/>
          <p:nvPr/>
        </p:nvSpPr>
        <p:spPr>
          <a:xfrm rot="-5400000">
            <a:off x="3895725" y="2982912"/>
            <a:ext cx="6042025" cy="76200"/>
          </a:xfrm>
          <a:prstGeom prst="rect">
            <a:avLst/>
          </a:prstGeom>
          <a:solidFill>
            <a:srgbClr val="EDA021"/>
          </a:solidFill>
          <a:ln cap="rnd" cmpd="sng" w="9525">
            <a:solidFill>
              <a:schemeClr val="lt1"/>
            </a:solidFill>
            <a:prstDash val="solid"/>
            <a:miter lim="8000"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62000" y="609600"/>
            <a:ext cx="7848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 txBox="1"/>
          <p:nvPr>
            <p:ph type="ctrTitle"/>
          </p:nvPr>
        </p:nvSpPr>
        <p:spPr>
          <a:xfrm>
            <a:off x="685800" y="1447800"/>
            <a:ext cx="7772400" cy="163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Új Polgári Törvénykönyv</a:t>
            </a:r>
            <a:br>
              <a:rPr b="0" i="0" lang="en-US" sz="4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Menyhárd Attila</a:t>
            </a:r>
          </a:p>
        </p:txBody>
      </p:sp>
      <p:sp>
        <p:nvSpPr>
          <p:cNvPr id="98" name="Shape 9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MAISz-EUFIM szeminárium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2014 február 21.</a:t>
            </a: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Biztosítéki szerződések; garanciaszerződés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Garanciaszerződés önálló hitelbiztosítéki szerződésként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garanciaszerződés, illetve a garanciavállaló nyilatkozat a garantőr olyan kötelezettségvállalása, amely alapján a nyilatkozatban meghatározott feltételek esetén köteles a jogosultnak fizetést teljesíteni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garantőr garanciavállaló nyilatkozat szerinti kötelezettsége független attól a kötelezettségtől, amelyért garanciát vállalt, </a:t>
            </a:r>
            <a:r>
              <a:rPr b="0" i="0" lang="en-US" sz="20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garantőr nem érvényesítheti azokat a kifogásokat</a:t>
            </a: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, amelyeket a kötelezett érvényesíthet a jogosulttal szemben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garanciavállaló nyilatkozatban foglalt, a biztosított kötelezettségre történő, általános jellegű utalás nem érinti a garantőr kötelezettségének a biztosított kötelezettségtől való függetlenségét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forgalomképes a jogosulti pozíció, de kijelölhető az, akinek a kezéhez teljesíteni kell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Szerződésen kívüli kártérítés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vagyoni kártérítés helyett sérelemdíj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változott, pedig igény volna rá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Állam kártérítési felelősségének a szabályozása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Okozati összefüggésre szabályozás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Gyermek születése lehet-e kártérítési igény alapja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Egyösszegű kártérítés vs. járadék – támpontok megfogalmazása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Másért való felelősség</a:t>
            </a:r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Alkalmazottért való felelősség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Változott, pedig nem volt igény rá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Új szabály a vezető tisztségviselő felelősségére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Az ingatlan tulajdon terjedelme</a:t>
            </a:r>
            <a:b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Épület és föld elváló tulajdona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222250" y="1417637"/>
            <a:ext cx="8921750" cy="4995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Az ingatlan tulajdonjogának terjedelme: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	Az ingatlanon fennálló tulajdonjog a föld feletti légi térre és a föld alatti földtestre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az ingatlan hasznosítási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lehetőségeinek határáig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terjed. Az ingatlanon fennálló tulajdonjog a föld méhének kincseire és a természeti erőforrásokra nem terjed ki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Föld és épület elváló tulajdona a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tulajdonos nyilatkozata alapján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is létrejöhet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földhasználat szerződéses szabályozásának lehetősége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föld és az épület tulajdonosa között a föld és az épület elváló tulajdona esetén: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földtulajdonos és az épület tulajdonosa az épület létesítésével és a föld használatával kapcsolatos jogaikat és kötelezettségeiket szerződésben szabályozhatják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ez a szerződés harmadik személlyel szemben akkor hatályos, ha azt az ingatlan-nyilvántartásba feljegyezték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6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tulajdonjog tartalma: rendelkezési jog</a:t>
            </a:r>
          </a:p>
        </p:txBody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457200" y="1600200"/>
            <a:ext cx="8229600" cy="4989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Elidegenítési és terhelési tilalom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Tulajdonjog tárgyára vonatkozó jog biztosítása érdekében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tulajdonos harmadik személlyel szemben hatályosan a tulajdonjog tárgyára elidegenítési és terhelési tilalmat vagy elidegenítési tilalmat alapíthat.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Az elidegenítési és terhelési tilalomba ütköző rendelkezéshez a jogosult hozzájárulása szükséges. Az elidegenítési és terhelési tilalommal ellentétes rendelkezés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hatálytalan azzal szemben, akinek jogát a tilalom biztosítja.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 Az elidegenítési és terhelési tilalommal ellentétes rendelkezés a tilalommal biztosított jog jogosultjának a rendelkezés jogosultjához intézett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hozzájáruló nyilatkozatával hatályossá válik.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Az ellenérték fejében jogot származtató jóhiszemű személyek jogszerzését az elidegenítési és terhelési tilalom nem korlátozza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Hozzáépítés</a:t>
            </a:r>
          </a:p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Ha valaki saját anyagával, jóhiszeműen a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más tulajdonában levő épülethez hozzáépít és ezzel az ingatlan értékét jelentősen növeli,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 az építő és az épület tulajdonosa eltérő megállapodásának hiányában közös tulajdon keletkezik. Az egyes tulajdoni hányadok mértékét az egész ingatlan és a hozzáépített rész értékének a hozzáépítés befejezésének időpontja szerint meghatározott arányában kell megállapítani.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hozzáépítésnek nem minősülő építési munka ellenértéke a jogalap nélküli gazdagodás szabályai szerint követelhető vissza.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rosszhiszemű hozzáépítésre a rosszhiszemű ráépítés szabályai megfelelően alkalmazandók.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6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Elbirtoklás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0" y="1727200"/>
            <a:ext cx="8686800" cy="51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változnak az elbirtoklás feltételei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Tulajdoni hányad elbirtoklása: az elbirtoklásra vonatkozó általános szabályok szerint birtokolható el a dolog tulajdoni hányada is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csak tulajdonostárs birtokolhat el tulajdoni hányadot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„Jogcímes" elbirtoklás: az elbirtoklás öt év elteltével következik be, ha a birtokos az ingatlan birtokát a tulajdonostól olyan írásbeli szerződéssel szerezte, amelynek alapján a tulajdonjogának ingatlan-nyilvántartási bejegyzését követelhetné, ha a szerződés az ehhez megkívánt alakszerűségi követelményeknek megfelelne, és a birtokos az ellenszolgáltatást teljesítette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Írásbeli felszólítás az elbirtoklás megszakítására nem alkalmas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Főbirtok(os) és albirtok(os) az új Ptk.-ban</a:t>
            </a:r>
          </a:p>
        </p:txBody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Az új Ptk. szerinti szabályozásban releváns a „főbirtok” és az „albirtok” közötti különbségtétel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Albirtokos: aki a dolgot időleges birtoklásra jogosító jogcím alapján tényleges hatalmában tartja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Főbirtokos: akitől a dolog felett tényleges hatalmat gyakorló a birtokláshoz való jogát származtatja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főbirtok és az albirtok relevanciája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Birtok-átruházás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Birtokvédelem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Tulajdonvédelem („minősített rei vindicatio”)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>
            <p:ph type="title"/>
          </p:nvPr>
        </p:nvSpPr>
        <p:spPr>
          <a:xfrm>
            <a:off x="457200" y="0"/>
            <a:ext cx="8229600" cy="1268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birtok átruházása</a:t>
            </a:r>
          </a:p>
        </p:txBody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217487" y="1268412"/>
            <a:ext cx="9107487" cy="5329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Birtokátruházás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tradíciós tulajdon-átruházási (jogalapítási) rendszer egyik alapeleme, a birtok körében való szabályozást a széles körű relevancia indokolta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ide koncentrálódik az átadás jogi természetével kapcsolatos problémakör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világos jogi természet; koncepcionális alapkérdés, hogy ügylet-e vagy reálaktus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Ügyleti jelleg elfogadása kettős ügyleti rendszert jelent, amelyben a dologi jogok jogügylettel való alapítása során 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kötelmi kötelező és  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dologi rendelkező ügylet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kettősségében gondolkodunk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Szabályozási előzmények: kiterjedt jogirodalmi vita, a korábbi magánjog hagyományai és az 1/2000. sz. Polgári jogegységi határozat a nyomdai úton előállított névre szóló részvény átruházásáról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>
            <p:ph type="title"/>
          </p:nvPr>
        </p:nvSpPr>
        <p:spPr>
          <a:xfrm>
            <a:off x="231775" y="0"/>
            <a:ext cx="8912225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6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birtok átruházásának ügyleti természete</a:t>
            </a:r>
          </a:p>
        </p:txBody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231775" y="1412875"/>
            <a:ext cx="8912225" cy="51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Az ügyleti jelleg melletti állásfoglalás gyakorlati szerepe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az átadás és átvétel mozzanata (ennek jogot keletkeztető és kárveszélyt átszállító hatásával) végbemehet-e</a:t>
            </a:r>
          </a:p>
          <a:p>
            <a:pPr indent="-228600" lvl="2" marL="11430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cselekvőképtelen személy által</a:t>
            </a:r>
          </a:p>
          <a:p>
            <a:pPr indent="-228600" lvl="2" marL="11430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képviseletre jogosulatlan személy közreműködésével</a:t>
            </a:r>
          </a:p>
          <a:p>
            <a:pPr indent="-228600" lvl="2" marL="11430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erre irányuló szándék és annak kifejezése nélkül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lehet-e a birtokátruházás (átadás) érvénytelen vagy létre nem jött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világos állásfoglalás hiányának oka a hatályos szabályozásban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Általános jogügyleti tan felépítése feleslegesnek tűnt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Az ügyleti jelleg következetesen nem vihető végig (ajánlat-elfogadási séma, érvénytelenség gyakorlati problémaként ésszerűen nem jön szóba)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Ptk (új): a birtokátruházásra a szerződés létrejöttére és érvényességére vonatkozó szabályokat kell megfelelően alkalmazni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/>
          <p:nvPr>
            <p:ph type="title"/>
          </p:nvPr>
        </p:nvSpPr>
        <p:spPr>
          <a:xfrm>
            <a:off x="174625" y="274637"/>
            <a:ext cx="8512175" cy="706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birtok átruházásának módjai</a:t>
            </a:r>
          </a:p>
        </p:txBody>
      </p:sp>
      <p:sp>
        <p:nvSpPr>
          <p:cNvPr id="206" name="Shape 206"/>
          <p:cNvSpPr txBox="1"/>
          <p:nvPr>
            <p:ph idx="1" type="body"/>
          </p:nvPr>
        </p:nvSpPr>
        <p:spPr>
          <a:xfrm>
            <a:off x="0" y="1268412"/>
            <a:ext cx="9144000" cy="558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1. Az erre irányuló megállapodás alapján a dolognak vagy azoknak az eszközöknek az átadásával valósul meg, amelyekkel a dolog feletti tényleges hatalom gyakorolható.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birtokos és a birtok megszerzőjének erre irányuló megállapodásával megvalósul, ha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1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	2.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birtokot megszerző fél a dolgot albirtokosként már birtokában tartja (</a:t>
            </a:r>
            <a:r>
              <a:rPr b="0" i="1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brevi manu traditio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), vagy 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	3. az átruházó fél a dolgot albirtokosként továbbra is birtokában tartja (</a:t>
            </a:r>
            <a:r>
              <a:rPr b="0" i="1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constitutum possessorium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4. A birtokátruházás a birtokos dolog feletti tényleges hatalmának megszüntetésével megvalósul, ha ebben a birtokos és a birtok megszerzője megállapodnak (</a:t>
            </a:r>
            <a:r>
              <a:rPr b="0" i="1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longa manu traditio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5. Ha a dolog harmadik személy birtokában van, a birtokátruházás a dolog kiadása iránti igénynek a birtokot szerző félre való átruházásával megvalósul, ha ebben a birtokos és a birtokot szerző fél megállapodnak (</a:t>
            </a:r>
            <a:r>
              <a:rPr b="0" i="1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cessio vindicationis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Általános jellemzők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228600" y="1600200"/>
            <a:ext cx="8732837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Többszörösen megtört kodifikációs folyamat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Nemzetközi jogegységesítési termékek hatása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Bécsi Vételi Egyezmény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(Draft) Common Frame of Reference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[Európai Szerződési Alapelvek]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Kétszintű szabályozás: 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kötelmi jog általános szabályok + 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szerződések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Nagyobb teret kap a szerződési szabadság</a:t>
            </a: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Diszpozitivitás/kogencia: továbbra sem teljesen megnyugtató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kötelmeknek a felek jogaira és kötelezettségeire vonatkozó közös szabályaitól a felek eltérhetnek, ha az eltérést a törvény nem tiltja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szerződéseknek a felek jogaira és kötelezettségeire vonatkozó szabályaitól a felek eltérhetnek, ha az eltérést a törvény nem tiltja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SzPct val="228571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haszonélvezet</a:t>
            </a:r>
          </a:p>
        </p:txBody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forgalomképes, de a jog gyakorlása átengedhető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Jogi személyt is megillethet, de korlátozott ideig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jogi személy javára haszonélvezeti jog korlátozott időre, de legfeljebb ötven évre engedhető; a határozatlan időre alapított haszonélvezeti jog ötven évig áll fenn.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öröklődik (természetes személy halálával megszűnik), de a jogi személy átalakulásával átszáll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Nincs tulajdonosi haszonélvezet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de van tulajdonosi szolgalom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haszonélvező által létesített jogok sorsa a haszonélvezet megszűnése esetén: jogszavatossági kérdés, nincs rá külön szabály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Az ingatlan-nyilvántartás</a:t>
            </a:r>
          </a:p>
        </p:txBody>
      </p:sp>
      <p:sp>
        <p:nvSpPr>
          <p:cNvPr id="218" name="Shape 21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Anyagi jogi szabályok a Ptk-ba kerülnek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Eredeti elképzelés: közvetlen bírói kontroll bevezetése, amely végül nem valósult meg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hoz érdemi tartami változást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válik szét a telekkönyv és a nyilvánkönyv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Jogvédelmi hatás és közhitelesség</a:t>
            </a:r>
          </a:p>
        </p:txBody>
      </p:sp>
      <p:sp>
        <p:nvSpPr>
          <p:cNvPr id="224" name="Shape 224"/>
          <p:cNvSpPr txBox="1"/>
          <p:nvPr>
            <p:ph idx="1" type="body"/>
          </p:nvPr>
        </p:nvSpPr>
        <p:spPr>
          <a:xfrm>
            <a:off x="457200" y="1600200"/>
            <a:ext cx="86868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jóhiszemű jogszerzésre hivatkozó fél jóhiszeműségének megítélése során irányadó időpont: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kérelem benyújtása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tekinthető jóhiszeműnek, aki az ingatlan-nyilvántartás tartalmának helytelenségéről vagy az ingatlan-nyilvántartásban jogosultként bejegyzett személy jogának korlátozottságáról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tudott vagy akinek arról tudnia kellett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hivatkozhat a jogszerző a jóhiszeműségére olyan jogosulttal szemben, aki saját jogszerzését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olyan bejegyzés vagy feljegyzés tárgyát képező jogra vagy tényre alapítja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, amelynek ingatlan-nyilvántartásba való bejegyzése vagy feljegyzése iránti eljárás megindítását a jóhiszeműség megítélése során irányadó időpontban az ingatlan-nyilvántartásban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széljegy formájában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már feltüntették, ha a bejegyzés vagy feljegyzés iránti kérelem alapján a bejegyzésre vagy feljegyzésre sor kerül.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Bejegyzési engedély</a:t>
            </a:r>
          </a:p>
        </p:txBody>
      </p:sp>
      <p:sp>
        <p:nvSpPr>
          <p:cNvPr id="230" name="Shape 23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Párhuzamosság a jogalapítást eredményező dologi aktus ügyleti jellegével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bejegyzési és a törlési engedélyre a szerződés létrejöttére és érvényességére vonatkozó szabályokat kell megfelelően alkalmazni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>
            <p:ph type="title"/>
          </p:nvPr>
        </p:nvSpPr>
        <p:spPr>
          <a:xfrm>
            <a:off x="457200" y="274637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Jogvédelmi hatás időbeli dimenziója</a:t>
            </a:r>
          </a:p>
        </p:txBody>
      </p:sp>
      <p:sp>
        <p:nvSpPr>
          <p:cNvPr id="236" name="Shape 236"/>
          <p:cNvSpPr txBox="1"/>
          <p:nvPr>
            <p:ph idx="1" type="body"/>
          </p:nvPr>
        </p:nvSpPr>
        <p:spPr>
          <a:xfrm>
            <a:off x="0" y="1600200"/>
            <a:ext cx="8686800" cy="4830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Az anyagi jog szerinti jogosult vagy a bejegyzés törlése esetén jogosulttá váló személy a jogsértő vagy utólag helytelenné vált bejegyzés alapján, </a:t>
            </a:r>
            <a:r>
              <a:rPr b="1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bejegyzés teljességében és helyességében bízva, jóhiszeműen és ellenérték fejében jogot szerző harmadik személlyel szemben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törlési keresetet az anyagi jog szerinti jogosult esetén az eredetileg érvénytelen bejegyzésről szóló határozat kézbesítéstől számított </a:t>
            </a:r>
            <a:r>
              <a:rPr b="1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hat hónap alatt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, a bejegyzés törlése esetén jogosulttá váló személy esetén pedig az utólag helytelenné vált bejegyzés alapján történt jogszerzés bejegyzéséről szóló határozat kézbesítésétől számított hat hónap alatt indíthatja meg, ha a határozatot a részére kézbesítették. Ha kézbesítés nem történt, a törlési keresetet a bejegyzés hatályossá válásától számított </a:t>
            </a:r>
            <a:r>
              <a:rPr b="1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hároméves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határidő alatt lehet megindítani. E határidők elmulasztása jogvesztéssel jár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Hatálybalépés: 2013. évi CLXXVII. tv. 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457200" y="1417637"/>
            <a:ext cx="8412162" cy="5119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Főszabály: a Polgári Törvénykönyvről szóló 2013. évi V. törvény (a továbbiakban: Ptk.) rendelkezéseit a hatálybalépését követően keletkezett tényekre és jogviszonyokra, valamint a hatálybalépését követően megtett jognyilatkozatokra kell alkalmazni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Ptk. hatálybalépésekor fennálló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kötelmekkel kapcsolatos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, a Ptk. hatálybalépését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követően keletkezett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tényekre, megtett jognyilatkozatokra - ideértve az e tények, illetve jognyilatkozatok által keletkeztetett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újabb kötelmeket is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 - a Ptk.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hatálybalépése előtt hatályos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jogszabályok rendelkezéseit kell alkalmazni. A felek megállapodhatnak abban, hogy a Ptk. hatálybalépése előtt kötött szerződésüket teljes egészében az új Ptk. hatálya alá helyezik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Árverés, pályázat, versenyeztetés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457200" y="1417637"/>
            <a:ext cx="8229600" cy="5211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Ha a fél olyan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ajánlati felhívást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tesz, amelyben több személytől kéri ajánlat benyújtását, azzal, hogy a beérkezett ajánlatok közül a felhívásban foglaltaknak megfelelő,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legkedvezőbb ajánlatot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 benyújtó ajánlattevővel köti meg a szerződést, a felhívást tevő felet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szerződéskötési kötelezettség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terheli</a:t>
            </a:r>
          </a:p>
          <a:p>
            <a:pPr indent="-342900" lvl="0" marL="342900" marR="0" rtl="0" algn="just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Ha a sérelmet szenvedett fél nem követeli a szerződés létrejöttét, kártérítést követelhet, de csak a pályáztatási költségek megtérítését kérheti (elmaradt hasznot nem!)</a:t>
            </a:r>
          </a:p>
          <a:p>
            <a:pPr indent="-342900" lvl="0" marL="342900" marR="0" rtl="0" algn="just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jogszabály által előírt versenyeztetési (pályáztatási) kötelezettség esetén </a:t>
            </a:r>
          </a:p>
          <a:p>
            <a:pPr indent="-285750" lvl="1" marL="742950" marR="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pályázat kiírásának mellőzése a pályáztatás nélkül megkötött szerződés semmisségét eredményezi</a:t>
            </a:r>
          </a:p>
          <a:p>
            <a:pPr indent="-285750" lvl="1" marL="742950" marR="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pályázati szabályok megsértésével kötött szerződés önmagában emiatt nem lesz semmis</a:t>
            </a:r>
          </a:p>
          <a:p>
            <a:pPr indent="-228600" lvl="2" marL="1143000" marR="0" rtl="0" algn="just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Jogszabályba ütközés miatt akkor semmis a szerződés, ha ahhoz a jogszabály más következményt nem fűz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Képviselet</a:t>
            </a: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Képviselői összeférhetetlenség újraszabályozása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Ptk. 221.§ (3) bizonytalan tartalom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Érdekellentét az új Ptk-ban [6:13.§]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Ha a képviselő és a képviselt között érdekellentét van, a képviselő által tett jognyilatkozatot a képviselt megtámadhatja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Vélelmezett az érdekellentét, ha a képviselő az ellenérdekű fél vagy annak képviselője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képviselt nem támadhatja meg a jognyilatkozatot, ha a képviseleti jog alapításakor az érdekellentétről tudott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Látszaton alapuló képviselet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0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Képviselőnek kell tekinteni azt a személyt, akiről eljárása és a képviselt személy magatartása alapján okkal feltételezhető, hogy jogosultsággal rendelkezik a képviselt személy nevében jognyilatkozatot tenni [6: 18.§ (2)]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SzPct val="228571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Felelősség szerződésszegésért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Szigorú felelősségi szabály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Aki a szerződés megszegésével a másik félnek kárt okoz, köteles azt megtéríteni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Akkor mentesül a felelősség alól, ha bizonyítja, hogy a szerződésszegést </a:t>
            </a:r>
            <a:r>
              <a:rPr b="0" i="0" lang="en-US" sz="28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ellenőrzési körén </a:t>
            </a: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kívül eső, a </a:t>
            </a:r>
            <a:r>
              <a:rPr b="0" i="0" lang="en-US" sz="28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szerződéskötés időpontjában előre nem látható</a:t>
            </a: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 körülmény okozta, és </a:t>
            </a:r>
            <a:r>
              <a:rPr b="0" i="0" lang="en-US" sz="28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nem volt elvárható, </a:t>
            </a: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hogy a körülményt </a:t>
            </a:r>
            <a:r>
              <a:rPr b="0" i="0" lang="en-US" sz="28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elkerülje </a:t>
            </a: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vagy a kárt </a:t>
            </a:r>
            <a:r>
              <a:rPr b="0" i="0" lang="en-US" sz="28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elhárítsa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Felelősség szerződésszegésért</a:t>
            </a:r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Erős limit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kártérítés címén meg kell téríteni a szolgáltatás tárgyában keletkezett kárt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szerződésszegés következményeként a jogosult vagyonában keletkezett egyéb károkat és az elmaradt vagyoni előnyt olyan mértékben kell megtéríteni, amilyen mértékben a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jogosult bizonyítja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, hogy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kár mint a szerződésszegés lehetséges következménye a szerződés megkötésének időpontjában előre látható volt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szándékos szerződésszegés esetén a jogosult teljes kárát meg kell téríteni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Szabályozási modellek: CISG, DCFR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SzPct val="228571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„Non-cumul”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jogosult kártérítési igényét a kötelezettel szemben akkor is a szerződésszegéssel okozott károkért való felelősség szabályai szerint érvényesítheti, ha a kár a kötelezett szerződésen kívül okozott károkért való felelősségét is megalapozza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jogosult a vagyonában a szerződés teljesítése során a kötelezett által okozott kár megtérítését a szerződésszegéssel okozott károkért való felelősség szabályai szerint követelheti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Szerződésátruházás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szerződésből kilépő, a szerződésben maradó és a szerződésbe belépő fél megállapodhatnak a szerződésből kilépő felet megillető jogok és az őt terhelő kötelezettségek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összességének </a:t>
            </a: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szerződésbe belépő félre történő </a:t>
            </a:r>
            <a:r>
              <a:rPr b="0" i="0" lang="en-US" sz="2400" u="sng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átruházásáról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szerződésbe belépő felet megilletik mindazon jogok, és terhelik mindazon kötelezettségek, amelyek a szerződésből kilépő felet a szerződésben maradó féllel szemben a szerződés alapján megillették és terhelték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rPr>
              <a:t>A szerződésátruházással a szerződés biztosítékai megszűnnek. A zálogkötelezett hozzájárulása esetén az új zálogjog az eredeti zálogjog ranghelyén jön létre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6_ÁJK PowerPoint-bemutató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ÁJK PowerPoint-bemutató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5_ÁJK PowerPoint-bemutató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3_ÁJK PowerPoint-bemutató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1_ÁJK PowerPoint-bemutató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2_ÁJK PowerPoint-bemutató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4_ÁJK PowerPoint-bemutató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7_ÁJK PowerPoint-bemutató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